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7" r:id="rId2"/>
    <p:sldId id="293" r:id="rId3"/>
    <p:sldId id="288" r:id="rId4"/>
    <p:sldId id="289" r:id="rId5"/>
    <p:sldId id="291" r:id="rId6"/>
    <p:sldId id="292" r:id="rId7"/>
    <p:sldId id="294" r:id="rId8"/>
    <p:sldId id="295" r:id="rId9"/>
    <p:sldId id="296" r:id="rId10"/>
    <p:sldId id="297" r:id="rId11"/>
    <p:sldId id="298" r:id="rId12"/>
    <p:sldId id="299" r:id="rId13"/>
    <p:sldId id="300" r:id="rId14"/>
    <p:sldId id="301" r:id="rId15"/>
    <p:sldId id="275" r:id="rId16"/>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yna Willenbrink" initials="RW" lastIdx="2" clrIdx="0">
    <p:extLst>
      <p:ext uri="{19B8F6BF-5375-455C-9EA6-DF929625EA0E}">
        <p15:presenceInfo xmlns:p15="http://schemas.microsoft.com/office/powerpoint/2012/main" userId="S::rwillenbrink@navasotatx.gov::0cc47f69-4bd9-4161-804c-e757d60441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3177" tIns="46589" rIns="93177" bIns="46589" rtlCol="0"/>
          <a:lstStyle>
            <a:lvl1pPr algn="r">
              <a:defRPr sz="1200"/>
            </a:lvl1pPr>
          </a:lstStyle>
          <a:p>
            <a:fld id="{ED1E3D69-2616-4B5D-B5F1-6CC608A7FA5B}" type="datetimeFigureOut">
              <a:rPr lang="en-US" smtClean="0"/>
              <a:t>4/26/2022</a:t>
            </a:fld>
            <a:endParaRPr lang="en-US"/>
          </a:p>
        </p:txBody>
      </p:sp>
      <p:sp>
        <p:nvSpPr>
          <p:cNvPr id="4" name="Slide Image Placeholder 3"/>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82119"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8"/>
            <a:ext cx="2982119" cy="466433"/>
          </a:xfrm>
          <a:prstGeom prst="rect">
            <a:avLst/>
          </a:prstGeom>
        </p:spPr>
        <p:txBody>
          <a:bodyPr vert="horz" lIns="93177" tIns="46589" rIns="93177" bIns="46589" rtlCol="0" anchor="b"/>
          <a:lstStyle>
            <a:lvl1pPr algn="r">
              <a:defRPr sz="1200"/>
            </a:lvl1pPr>
          </a:lstStyle>
          <a:p>
            <a:fld id="{A8DE144E-AB75-4932-83A2-EDCA45FD712A}" type="slidenum">
              <a:rPr lang="en-US" smtClean="0"/>
              <a:t>‹#›</a:t>
            </a:fld>
            <a:endParaRPr lang="en-US"/>
          </a:p>
        </p:txBody>
      </p:sp>
    </p:spTree>
    <p:extLst>
      <p:ext uri="{BB962C8B-B14F-4D97-AF65-F5344CB8AC3E}">
        <p14:creationId xmlns:p14="http://schemas.microsoft.com/office/powerpoint/2010/main" val="478869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DE144E-AB75-4932-83A2-EDCA45FD712A}" type="slidenum">
              <a:rPr lang="en-US" smtClean="0"/>
              <a:t>3</a:t>
            </a:fld>
            <a:endParaRPr lang="en-US"/>
          </a:p>
        </p:txBody>
      </p:sp>
    </p:spTree>
    <p:extLst>
      <p:ext uri="{BB962C8B-B14F-4D97-AF65-F5344CB8AC3E}">
        <p14:creationId xmlns:p14="http://schemas.microsoft.com/office/powerpoint/2010/main" val="1804586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0527F-C01E-0F4A-95BD-C91C9E5CF8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E5B8AE-FB34-A049-92FA-A50A51DDA1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8D40EF-6911-AB45-AF5A-3A2494597D2E}"/>
              </a:ext>
            </a:extLst>
          </p:cNvPr>
          <p:cNvSpPr>
            <a:spLocks noGrp="1"/>
          </p:cNvSpPr>
          <p:nvPr>
            <p:ph type="dt" sz="half" idx="10"/>
          </p:nvPr>
        </p:nvSpPr>
        <p:spPr/>
        <p:txBody>
          <a:bodyPr/>
          <a:lstStyle/>
          <a:p>
            <a:fld id="{4299A1E0-770A-EB46-A74A-A7DA10A46B2E}" type="datetimeFigureOut">
              <a:rPr lang="en-US" smtClean="0"/>
              <a:t>4/26/2022</a:t>
            </a:fld>
            <a:endParaRPr lang="en-US"/>
          </a:p>
        </p:txBody>
      </p:sp>
      <p:sp>
        <p:nvSpPr>
          <p:cNvPr id="5" name="Footer Placeholder 4">
            <a:extLst>
              <a:ext uri="{FF2B5EF4-FFF2-40B4-BE49-F238E27FC236}">
                <a16:creationId xmlns:a16="http://schemas.microsoft.com/office/drawing/2014/main" id="{D72C1045-5E24-444D-BAD0-4C14D62368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2548B-D82D-CA44-9F29-1EC9513DD679}"/>
              </a:ext>
            </a:extLst>
          </p:cNvPr>
          <p:cNvSpPr>
            <a:spLocks noGrp="1"/>
          </p:cNvSpPr>
          <p:nvPr>
            <p:ph type="sldNum" sz="quarter" idx="12"/>
          </p:nvPr>
        </p:nvSpPr>
        <p:spPr/>
        <p:txBody>
          <a:bodyPr/>
          <a:lstStyle/>
          <a:p>
            <a:fld id="{A35FAA43-1D5C-9E4B-8CFD-2FDB0DDB3BF3}" type="slidenum">
              <a:rPr lang="en-US" smtClean="0"/>
              <a:t>‹#›</a:t>
            </a:fld>
            <a:endParaRPr lang="en-US"/>
          </a:p>
        </p:txBody>
      </p:sp>
    </p:spTree>
    <p:extLst>
      <p:ext uri="{BB962C8B-B14F-4D97-AF65-F5344CB8AC3E}">
        <p14:creationId xmlns:p14="http://schemas.microsoft.com/office/powerpoint/2010/main" val="615049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F6254-1AAF-D146-B53D-3FB1B6D596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6A5388-8E99-3F45-B2C2-F35A4E408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B5823-12E2-374F-80D1-170198BA0C12}"/>
              </a:ext>
            </a:extLst>
          </p:cNvPr>
          <p:cNvSpPr>
            <a:spLocks noGrp="1"/>
          </p:cNvSpPr>
          <p:nvPr>
            <p:ph type="dt" sz="half" idx="10"/>
          </p:nvPr>
        </p:nvSpPr>
        <p:spPr/>
        <p:txBody>
          <a:bodyPr/>
          <a:lstStyle/>
          <a:p>
            <a:fld id="{4299A1E0-770A-EB46-A74A-A7DA10A46B2E}" type="datetimeFigureOut">
              <a:rPr lang="en-US" smtClean="0"/>
              <a:t>4/26/2022</a:t>
            </a:fld>
            <a:endParaRPr lang="en-US"/>
          </a:p>
        </p:txBody>
      </p:sp>
      <p:sp>
        <p:nvSpPr>
          <p:cNvPr id="5" name="Footer Placeholder 4">
            <a:extLst>
              <a:ext uri="{FF2B5EF4-FFF2-40B4-BE49-F238E27FC236}">
                <a16:creationId xmlns:a16="http://schemas.microsoft.com/office/drawing/2014/main" id="{664AAB0A-E2B7-3B45-A05E-85DAF922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068B54-351E-404C-A33C-C27F7D1B8678}"/>
              </a:ext>
            </a:extLst>
          </p:cNvPr>
          <p:cNvSpPr>
            <a:spLocks noGrp="1"/>
          </p:cNvSpPr>
          <p:nvPr>
            <p:ph type="sldNum" sz="quarter" idx="12"/>
          </p:nvPr>
        </p:nvSpPr>
        <p:spPr/>
        <p:txBody>
          <a:bodyPr/>
          <a:lstStyle/>
          <a:p>
            <a:fld id="{A35FAA43-1D5C-9E4B-8CFD-2FDB0DDB3BF3}" type="slidenum">
              <a:rPr lang="en-US" smtClean="0"/>
              <a:t>‹#›</a:t>
            </a:fld>
            <a:endParaRPr lang="en-US"/>
          </a:p>
        </p:txBody>
      </p:sp>
    </p:spTree>
    <p:extLst>
      <p:ext uri="{BB962C8B-B14F-4D97-AF65-F5344CB8AC3E}">
        <p14:creationId xmlns:p14="http://schemas.microsoft.com/office/powerpoint/2010/main" val="3311693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B5B11E-7753-DD47-9E4D-A8262E9C80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3FB4F4-3D67-8146-8A69-2ED45A98AF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BF0B7-23C2-F34F-8FDA-87B9B41CDEB2}"/>
              </a:ext>
            </a:extLst>
          </p:cNvPr>
          <p:cNvSpPr>
            <a:spLocks noGrp="1"/>
          </p:cNvSpPr>
          <p:nvPr>
            <p:ph type="dt" sz="half" idx="10"/>
          </p:nvPr>
        </p:nvSpPr>
        <p:spPr/>
        <p:txBody>
          <a:bodyPr/>
          <a:lstStyle/>
          <a:p>
            <a:fld id="{4299A1E0-770A-EB46-A74A-A7DA10A46B2E}" type="datetimeFigureOut">
              <a:rPr lang="en-US" smtClean="0"/>
              <a:t>4/26/2022</a:t>
            </a:fld>
            <a:endParaRPr lang="en-US"/>
          </a:p>
        </p:txBody>
      </p:sp>
      <p:sp>
        <p:nvSpPr>
          <p:cNvPr id="5" name="Footer Placeholder 4">
            <a:extLst>
              <a:ext uri="{FF2B5EF4-FFF2-40B4-BE49-F238E27FC236}">
                <a16:creationId xmlns:a16="http://schemas.microsoft.com/office/drawing/2014/main" id="{B1D480E7-1E80-0F47-80BB-BD684232F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A71BAB-2F69-114F-B8A6-CE1261FE6780}"/>
              </a:ext>
            </a:extLst>
          </p:cNvPr>
          <p:cNvSpPr>
            <a:spLocks noGrp="1"/>
          </p:cNvSpPr>
          <p:nvPr>
            <p:ph type="sldNum" sz="quarter" idx="12"/>
          </p:nvPr>
        </p:nvSpPr>
        <p:spPr/>
        <p:txBody>
          <a:bodyPr/>
          <a:lstStyle/>
          <a:p>
            <a:fld id="{A35FAA43-1D5C-9E4B-8CFD-2FDB0DDB3BF3}" type="slidenum">
              <a:rPr lang="en-US" smtClean="0"/>
              <a:t>‹#›</a:t>
            </a:fld>
            <a:endParaRPr lang="en-US"/>
          </a:p>
        </p:txBody>
      </p:sp>
    </p:spTree>
    <p:extLst>
      <p:ext uri="{BB962C8B-B14F-4D97-AF65-F5344CB8AC3E}">
        <p14:creationId xmlns:p14="http://schemas.microsoft.com/office/powerpoint/2010/main" val="4039155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67B28-AB58-E846-9507-06F2EF0539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E9A649-36FB-D542-A00F-B608F198EF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081BC-E0D5-5D4B-A1D5-2623569C1DC1}"/>
              </a:ext>
            </a:extLst>
          </p:cNvPr>
          <p:cNvSpPr>
            <a:spLocks noGrp="1"/>
          </p:cNvSpPr>
          <p:nvPr>
            <p:ph type="dt" sz="half" idx="10"/>
          </p:nvPr>
        </p:nvSpPr>
        <p:spPr/>
        <p:txBody>
          <a:bodyPr/>
          <a:lstStyle/>
          <a:p>
            <a:fld id="{4299A1E0-770A-EB46-A74A-A7DA10A46B2E}" type="datetimeFigureOut">
              <a:rPr lang="en-US" smtClean="0"/>
              <a:t>4/26/2022</a:t>
            </a:fld>
            <a:endParaRPr lang="en-US"/>
          </a:p>
        </p:txBody>
      </p:sp>
      <p:sp>
        <p:nvSpPr>
          <p:cNvPr id="5" name="Footer Placeholder 4">
            <a:extLst>
              <a:ext uri="{FF2B5EF4-FFF2-40B4-BE49-F238E27FC236}">
                <a16:creationId xmlns:a16="http://schemas.microsoft.com/office/drawing/2014/main" id="{4F48B425-933E-304B-A74E-09A9F93D2E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36145-75EA-4F48-991B-A89599DB0EC4}"/>
              </a:ext>
            </a:extLst>
          </p:cNvPr>
          <p:cNvSpPr>
            <a:spLocks noGrp="1"/>
          </p:cNvSpPr>
          <p:nvPr>
            <p:ph type="sldNum" sz="quarter" idx="12"/>
          </p:nvPr>
        </p:nvSpPr>
        <p:spPr/>
        <p:txBody>
          <a:bodyPr/>
          <a:lstStyle/>
          <a:p>
            <a:fld id="{A35FAA43-1D5C-9E4B-8CFD-2FDB0DDB3BF3}" type="slidenum">
              <a:rPr lang="en-US" smtClean="0"/>
              <a:t>‹#›</a:t>
            </a:fld>
            <a:endParaRPr lang="en-US"/>
          </a:p>
        </p:txBody>
      </p:sp>
    </p:spTree>
    <p:extLst>
      <p:ext uri="{BB962C8B-B14F-4D97-AF65-F5344CB8AC3E}">
        <p14:creationId xmlns:p14="http://schemas.microsoft.com/office/powerpoint/2010/main" val="4007166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54383-E46A-2A48-ABF0-A9BCB401EB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DD67B3-7D4C-474A-AB31-3EAB947262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77A162-69E1-F04B-BAE9-5FC87FE73B46}"/>
              </a:ext>
            </a:extLst>
          </p:cNvPr>
          <p:cNvSpPr>
            <a:spLocks noGrp="1"/>
          </p:cNvSpPr>
          <p:nvPr>
            <p:ph type="dt" sz="half" idx="10"/>
          </p:nvPr>
        </p:nvSpPr>
        <p:spPr/>
        <p:txBody>
          <a:bodyPr/>
          <a:lstStyle/>
          <a:p>
            <a:fld id="{4299A1E0-770A-EB46-A74A-A7DA10A46B2E}" type="datetimeFigureOut">
              <a:rPr lang="en-US" smtClean="0"/>
              <a:t>4/26/2022</a:t>
            </a:fld>
            <a:endParaRPr lang="en-US"/>
          </a:p>
        </p:txBody>
      </p:sp>
      <p:sp>
        <p:nvSpPr>
          <p:cNvPr id="5" name="Footer Placeholder 4">
            <a:extLst>
              <a:ext uri="{FF2B5EF4-FFF2-40B4-BE49-F238E27FC236}">
                <a16:creationId xmlns:a16="http://schemas.microsoft.com/office/drawing/2014/main" id="{D8537DF0-D439-C64B-8B33-D4902855D5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C08AD6-EDC4-794B-9DF6-9D5A502B88BB}"/>
              </a:ext>
            </a:extLst>
          </p:cNvPr>
          <p:cNvSpPr>
            <a:spLocks noGrp="1"/>
          </p:cNvSpPr>
          <p:nvPr>
            <p:ph type="sldNum" sz="quarter" idx="12"/>
          </p:nvPr>
        </p:nvSpPr>
        <p:spPr/>
        <p:txBody>
          <a:bodyPr/>
          <a:lstStyle/>
          <a:p>
            <a:fld id="{A35FAA43-1D5C-9E4B-8CFD-2FDB0DDB3BF3}" type="slidenum">
              <a:rPr lang="en-US" smtClean="0"/>
              <a:t>‹#›</a:t>
            </a:fld>
            <a:endParaRPr lang="en-US"/>
          </a:p>
        </p:txBody>
      </p:sp>
    </p:spTree>
    <p:extLst>
      <p:ext uri="{BB962C8B-B14F-4D97-AF65-F5344CB8AC3E}">
        <p14:creationId xmlns:p14="http://schemas.microsoft.com/office/powerpoint/2010/main" val="1585536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52EC9-3C41-5642-85FD-1A0AEDD349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4898AF-08D8-1F49-AB8E-806E8B8EB8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D4999-B8DD-6E4B-9A2F-EA235ED47F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7D4C0D-F5D4-D440-B0B9-F5599BDC616F}"/>
              </a:ext>
            </a:extLst>
          </p:cNvPr>
          <p:cNvSpPr>
            <a:spLocks noGrp="1"/>
          </p:cNvSpPr>
          <p:nvPr>
            <p:ph type="dt" sz="half" idx="10"/>
          </p:nvPr>
        </p:nvSpPr>
        <p:spPr/>
        <p:txBody>
          <a:bodyPr/>
          <a:lstStyle/>
          <a:p>
            <a:fld id="{4299A1E0-770A-EB46-A74A-A7DA10A46B2E}" type="datetimeFigureOut">
              <a:rPr lang="en-US" smtClean="0"/>
              <a:t>4/26/2022</a:t>
            </a:fld>
            <a:endParaRPr lang="en-US"/>
          </a:p>
        </p:txBody>
      </p:sp>
      <p:sp>
        <p:nvSpPr>
          <p:cNvPr id="6" name="Footer Placeholder 5">
            <a:extLst>
              <a:ext uri="{FF2B5EF4-FFF2-40B4-BE49-F238E27FC236}">
                <a16:creationId xmlns:a16="http://schemas.microsoft.com/office/drawing/2014/main" id="{C22250B3-29BB-F746-B511-7A75A6F23F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C674E5-72D0-E44B-B278-55B5D52EF3DF}"/>
              </a:ext>
            </a:extLst>
          </p:cNvPr>
          <p:cNvSpPr>
            <a:spLocks noGrp="1"/>
          </p:cNvSpPr>
          <p:nvPr>
            <p:ph type="sldNum" sz="quarter" idx="12"/>
          </p:nvPr>
        </p:nvSpPr>
        <p:spPr/>
        <p:txBody>
          <a:bodyPr/>
          <a:lstStyle/>
          <a:p>
            <a:fld id="{A35FAA43-1D5C-9E4B-8CFD-2FDB0DDB3BF3}" type="slidenum">
              <a:rPr lang="en-US" smtClean="0"/>
              <a:t>‹#›</a:t>
            </a:fld>
            <a:endParaRPr lang="en-US"/>
          </a:p>
        </p:txBody>
      </p:sp>
    </p:spTree>
    <p:extLst>
      <p:ext uri="{BB962C8B-B14F-4D97-AF65-F5344CB8AC3E}">
        <p14:creationId xmlns:p14="http://schemas.microsoft.com/office/powerpoint/2010/main" val="1451124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5029A-FB71-B340-AAF6-648468CD2B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B94EA3-70E3-B14C-A3A7-3FB273E864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5D96A8-3F44-9B41-9411-0EBDA414E9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3C6918-019E-EB44-AD7C-B9A528A649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563D8C-2CA6-564C-856A-7A6DBCBC97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8EC1B-F4F2-8448-89AF-8EAF68F26048}"/>
              </a:ext>
            </a:extLst>
          </p:cNvPr>
          <p:cNvSpPr>
            <a:spLocks noGrp="1"/>
          </p:cNvSpPr>
          <p:nvPr>
            <p:ph type="dt" sz="half" idx="10"/>
          </p:nvPr>
        </p:nvSpPr>
        <p:spPr/>
        <p:txBody>
          <a:bodyPr/>
          <a:lstStyle/>
          <a:p>
            <a:fld id="{4299A1E0-770A-EB46-A74A-A7DA10A46B2E}" type="datetimeFigureOut">
              <a:rPr lang="en-US" smtClean="0"/>
              <a:t>4/26/2022</a:t>
            </a:fld>
            <a:endParaRPr lang="en-US"/>
          </a:p>
        </p:txBody>
      </p:sp>
      <p:sp>
        <p:nvSpPr>
          <p:cNvPr id="8" name="Footer Placeholder 7">
            <a:extLst>
              <a:ext uri="{FF2B5EF4-FFF2-40B4-BE49-F238E27FC236}">
                <a16:creationId xmlns:a16="http://schemas.microsoft.com/office/drawing/2014/main" id="{ECEB7A04-570D-1B40-AF0B-7F0D9B8785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B941C1-364C-3447-986A-E3D87ABE85F4}"/>
              </a:ext>
            </a:extLst>
          </p:cNvPr>
          <p:cNvSpPr>
            <a:spLocks noGrp="1"/>
          </p:cNvSpPr>
          <p:nvPr>
            <p:ph type="sldNum" sz="quarter" idx="12"/>
          </p:nvPr>
        </p:nvSpPr>
        <p:spPr/>
        <p:txBody>
          <a:bodyPr/>
          <a:lstStyle/>
          <a:p>
            <a:fld id="{A35FAA43-1D5C-9E4B-8CFD-2FDB0DDB3BF3}" type="slidenum">
              <a:rPr lang="en-US" smtClean="0"/>
              <a:t>‹#›</a:t>
            </a:fld>
            <a:endParaRPr lang="en-US"/>
          </a:p>
        </p:txBody>
      </p:sp>
    </p:spTree>
    <p:extLst>
      <p:ext uri="{BB962C8B-B14F-4D97-AF65-F5344CB8AC3E}">
        <p14:creationId xmlns:p14="http://schemas.microsoft.com/office/powerpoint/2010/main" val="183107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CC813-B6A2-9744-96CB-5DD08B12F1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3BA8E6-9A33-A04D-8171-533951CB979C}"/>
              </a:ext>
            </a:extLst>
          </p:cNvPr>
          <p:cNvSpPr>
            <a:spLocks noGrp="1"/>
          </p:cNvSpPr>
          <p:nvPr>
            <p:ph type="dt" sz="half" idx="10"/>
          </p:nvPr>
        </p:nvSpPr>
        <p:spPr/>
        <p:txBody>
          <a:bodyPr/>
          <a:lstStyle/>
          <a:p>
            <a:fld id="{4299A1E0-770A-EB46-A74A-A7DA10A46B2E}" type="datetimeFigureOut">
              <a:rPr lang="en-US" smtClean="0"/>
              <a:t>4/26/2022</a:t>
            </a:fld>
            <a:endParaRPr lang="en-US"/>
          </a:p>
        </p:txBody>
      </p:sp>
      <p:sp>
        <p:nvSpPr>
          <p:cNvPr id="4" name="Footer Placeholder 3">
            <a:extLst>
              <a:ext uri="{FF2B5EF4-FFF2-40B4-BE49-F238E27FC236}">
                <a16:creationId xmlns:a16="http://schemas.microsoft.com/office/drawing/2014/main" id="{F7270F1D-F88A-0142-A256-6BBA810226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638F7E-4C9E-5947-83C0-412893B3E081}"/>
              </a:ext>
            </a:extLst>
          </p:cNvPr>
          <p:cNvSpPr>
            <a:spLocks noGrp="1"/>
          </p:cNvSpPr>
          <p:nvPr>
            <p:ph type="sldNum" sz="quarter" idx="12"/>
          </p:nvPr>
        </p:nvSpPr>
        <p:spPr/>
        <p:txBody>
          <a:bodyPr/>
          <a:lstStyle/>
          <a:p>
            <a:fld id="{A35FAA43-1D5C-9E4B-8CFD-2FDB0DDB3BF3}" type="slidenum">
              <a:rPr lang="en-US" smtClean="0"/>
              <a:t>‹#›</a:t>
            </a:fld>
            <a:endParaRPr lang="en-US"/>
          </a:p>
        </p:txBody>
      </p:sp>
    </p:spTree>
    <p:extLst>
      <p:ext uri="{BB962C8B-B14F-4D97-AF65-F5344CB8AC3E}">
        <p14:creationId xmlns:p14="http://schemas.microsoft.com/office/powerpoint/2010/main" val="229544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A80043-939F-FD4E-8F09-636F21733CCC}"/>
              </a:ext>
            </a:extLst>
          </p:cNvPr>
          <p:cNvSpPr>
            <a:spLocks noGrp="1"/>
          </p:cNvSpPr>
          <p:nvPr>
            <p:ph type="dt" sz="half" idx="10"/>
          </p:nvPr>
        </p:nvSpPr>
        <p:spPr/>
        <p:txBody>
          <a:bodyPr/>
          <a:lstStyle/>
          <a:p>
            <a:fld id="{4299A1E0-770A-EB46-A74A-A7DA10A46B2E}" type="datetimeFigureOut">
              <a:rPr lang="en-US" smtClean="0"/>
              <a:t>4/26/2022</a:t>
            </a:fld>
            <a:endParaRPr lang="en-US"/>
          </a:p>
        </p:txBody>
      </p:sp>
      <p:sp>
        <p:nvSpPr>
          <p:cNvPr id="3" name="Footer Placeholder 2">
            <a:extLst>
              <a:ext uri="{FF2B5EF4-FFF2-40B4-BE49-F238E27FC236}">
                <a16:creationId xmlns:a16="http://schemas.microsoft.com/office/drawing/2014/main" id="{8F63A3B5-1A1D-1342-9A72-B50B191CA6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2DC6F7-09B5-7249-AC88-FB017FBD4491}"/>
              </a:ext>
            </a:extLst>
          </p:cNvPr>
          <p:cNvSpPr>
            <a:spLocks noGrp="1"/>
          </p:cNvSpPr>
          <p:nvPr>
            <p:ph type="sldNum" sz="quarter" idx="12"/>
          </p:nvPr>
        </p:nvSpPr>
        <p:spPr/>
        <p:txBody>
          <a:bodyPr/>
          <a:lstStyle/>
          <a:p>
            <a:fld id="{A35FAA43-1D5C-9E4B-8CFD-2FDB0DDB3BF3}" type="slidenum">
              <a:rPr lang="en-US" smtClean="0"/>
              <a:t>‹#›</a:t>
            </a:fld>
            <a:endParaRPr lang="en-US"/>
          </a:p>
        </p:txBody>
      </p:sp>
    </p:spTree>
    <p:extLst>
      <p:ext uri="{BB962C8B-B14F-4D97-AF65-F5344CB8AC3E}">
        <p14:creationId xmlns:p14="http://schemas.microsoft.com/office/powerpoint/2010/main" val="2064619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84FA-E98D-A445-9BB3-5FDD2C4748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C66DFC-AC24-0C4C-9D9C-55B6FAC5A3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3CA88E-5CCA-A246-8A16-EB537CAC9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8518A7-FF5C-2242-90A1-AAD9FCA92095}"/>
              </a:ext>
            </a:extLst>
          </p:cNvPr>
          <p:cNvSpPr>
            <a:spLocks noGrp="1"/>
          </p:cNvSpPr>
          <p:nvPr>
            <p:ph type="dt" sz="half" idx="10"/>
          </p:nvPr>
        </p:nvSpPr>
        <p:spPr/>
        <p:txBody>
          <a:bodyPr/>
          <a:lstStyle/>
          <a:p>
            <a:fld id="{4299A1E0-770A-EB46-A74A-A7DA10A46B2E}" type="datetimeFigureOut">
              <a:rPr lang="en-US" smtClean="0"/>
              <a:t>4/26/2022</a:t>
            </a:fld>
            <a:endParaRPr lang="en-US"/>
          </a:p>
        </p:txBody>
      </p:sp>
      <p:sp>
        <p:nvSpPr>
          <p:cNvPr id="6" name="Footer Placeholder 5">
            <a:extLst>
              <a:ext uri="{FF2B5EF4-FFF2-40B4-BE49-F238E27FC236}">
                <a16:creationId xmlns:a16="http://schemas.microsoft.com/office/drawing/2014/main" id="{45EB7D34-9D9F-DA4D-A577-9F719D61DE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ACC245-CB8C-9743-B18E-AE6C0858B96B}"/>
              </a:ext>
            </a:extLst>
          </p:cNvPr>
          <p:cNvSpPr>
            <a:spLocks noGrp="1"/>
          </p:cNvSpPr>
          <p:nvPr>
            <p:ph type="sldNum" sz="quarter" idx="12"/>
          </p:nvPr>
        </p:nvSpPr>
        <p:spPr/>
        <p:txBody>
          <a:bodyPr/>
          <a:lstStyle/>
          <a:p>
            <a:fld id="{A35FAA43-1D5C-9E4B-8CFD-2FDB0DDB3BF3}" type="slidenum">
              <a:rPr lang="en-US" smtClean="0"/>
              <a:t>‹#›</a:t>
            </a:fld>
            <a:endParaRPr lang="en-US"/>
          </a:p>
        </p:txBody>
      </p:sp>
    </p:spTree>
    <p:extLst>
      <p:ext uri="{BB962C8B-B14F-4D97-AF65-F5344CB8AC3E}">
        <p14:creationId xmlns:p14="http://schemas.microsoft.com/office/powerpoint/2010/main" val="180664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7C9E-A55F-6D4A-9255-E39AF5DAE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D8FE69-5815-4049-BE82-72D5C98D15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8D643E-16A3-0648-A9E5-D615BB5FF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5F2813-7C19-CC47-9F9E-73F6A545B308}"/>
              </a:ext>
            </a:extLst>
          </p:cNvPr>
          <p:cNvSpPr>
            <a:spLocks noGrp="1"/>
          </p:cNvSpPr>
          <p:nvPr>
            <p:ph type="dt" sz="half" idx="10"/>
          </p:nvPr>
        </p:nvSpPr>
        <p:spPr/>
        <p:txBody>
          <a:bodyPr/>
          <a:lstStyle/>
          <a:p>
            <a:fld id="{4299A1E0-770A-EB46-A74A-A7DA10A46B2E}" type="datetimeFigureOut">
              <a:rPr lang="en-US" smtClean="0"/>
              <a:t>4/26/2022</a:t>
            </a:fld>
            <a:endParaRPr lang="en-US"/>
          </a:p>
        </p:txBody>
      </p:sp>
      <p:sp>
        <p:nvSpPr>
          <p:cNvPr id="6" name="Footer Placeholder 5">
            <a:extLst>
              <a:ext uri="{FF2B5EF4-FFF2-40B4-BE49-F238E27FC236}">
                <a16:creationId xmlns:a16="http://schemas.microsoft.com/office/drawing/2014/main" id="{176F9E3C-71AA-D34E-AB79-7407E2BEE6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58A1A1-506F-244D-9836-88337E496075}"/>
              </a:ext>
            </a:extLst>
          </p:cNvPr>
          <p:cNvSpPr>
            <a:spLocks noGrp="1"/>
          </p:cNvSpPr>
          <p:nvPr>
            <p:ph type="sldNum" sz="quarter" idx="12"/>
          </p:nvPr>
        </p:nvSpPr>
        <p:spPr/>
        <p:txBody>
          <a:bodyPr/>
          <a:lstStyle/>
          <a:p>
            <a:fld id="{A35FAA43-1D5C-9E4B-8CFD-2FDB0DDB3BF3}" type="slidenum">
              <a:rPr lang="en-US" smtClean="0"/>
              <a:t>‹#›</a:t>
            </a:fld>
            <a:endParaRPr lang="en-US"/>
          </a:p>
        </p:txBody>
      </p:sp>
    </p:spTree>
    <p:extLst>
      <p:ext uri="{BB962C8B-B14F-4D97-AF65-F5344CB8AC3E}">
        <p14:creationId xmlns:p14="http://schemas.microsoft.com/office/powerpoint/2010/main" val="4067109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1B7D45-63BA-B64E-BE76-39F977A5F6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C24AB6-7FC2-934B-864B-7AE265D2F9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BC9B0-D56E-E84C-B1F9-9D5CA43C48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9A1E0-770A-EB46-A74A-A7DA10A46B2E}" type="datetimeFigureOut">
              <a:rPr lang="en-US" smtClean="0"/>
              <a:t>4/26/2022</a:t>
            </a:fld>
            <a:endParaRPr lang="en-US"/>
          </a:p>
        </p:txBody>
      </p:sp>
      <p:sp>
        <p:nvSpPr>
          <p:cNvPr id="5" name="Footer Placeholder 4">
            <a:extLst>
              <a:ext uri="{FF2B5EF4-FFF2-40B4-BE49-F238E27FC236}">
                <a16:creationId xmlns:a16="http://schemas.microsoft.com/office/drawing/2014/main" id="{E0C0433C-F5E4-3E4F-B0A5-C27A8C6271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C27526-011B-AC4E-A47E-A2F6029DE6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FAA43-1D5C-9E4B-8CFD-2FDB0DDB3BF3}" type="slidenum">
              <a:rPr lang="en-US" smtClean="0"/>
              <a:t>‹#›</a:t>
            </a:fld>
            <a:endParaRPr lang="en-US"/>
          </a:p>
        </p:txBody>
      </p:sp>
    </p:spTree>
    <p:extLst>
      <p:ext uri="{BB962C8B-B14F-4D97-AF65-F5344CB8AC3E}">
        <p14:creationId xmlns:p14="http://schemas.microsoft.com/office/powerpoint/2010/main" val="1791963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18236-3752-2B47-B7BF-24672B47E191}"/>
              </a:ext>
            </a:extLst>
          </p:cNvPr>
          <p:cNvPicPr>
            <a:picLocks noChangeAspect="1"/>
          </p:cNvPicPr>
          <p:nvPr/>
        </p:nvPicPr>
        <p:blipFill>
          <a:blip r:embed="rId2"/>
          <a:srcRect/>
          <a:stretch/>
        </p:blipFill>
        <p:spPr>
          <a:xfrm>
            <a:off x="2708" y="0"/>
            <a:ext cx="12186583" cy="6858000"/>
          </a:xfrm>
          <a:prstGeom prst="rect">
            <a:avLst/>
          </a:prstGeom>
        </p:spPr>
      </p:pic>
      <p:sp>
        <p:nvSpPr>
          <p:cNvPr id="5" name="TextBox 4">
            <a:extLst>
              <a:ext uri="{FF2B5EF4-FFF2-40B4-BE49-F238E27FC236}">
                <a16:creationId xmlns:a16="http://schemas.microsoft.com/office/drawing/2014/main" id="{689C3E18-FFFB-9D41-9CDE-5E82B2B23424}"/>
              </a:ext>
            </a:extLst>
          </p:cNvPr>
          <p:cNvSpPr txBox="1"/>
          <p:nvPr/>
        </p:nvSpPr>
        <p:spPr>
          <a:xfrm>
            <a:off x="1025855" y="2593975"/>
            <a:ext cx="9475695" cy="1015663"/>
          </a:xfrm>
          <a:prstGeom prst="rect">
            <a:avLst/>
          </a:prstGeom>
          <a:noFill/>
        </p:spPr>
        <p:txBody>
          <a:bodyPr wrap="square" rtlCol="0">
            <a:spAutoFit/>
          </a:bodyPr>
          <a:lstStyle/>
          <a:p>
            <a:pPr algn="ctr"/>
            <a:r>
              <a:rPr lang="en-US" sz="6000" b="1" i="1" dirty="0">
                <a:solidFill>
                  <a:srgbClr val="0070C0"/>
                </a:solidFill>
              </a:rPr>
              <a:t>TEAM Center Concept </a:t>
            </a:r>
          </a:p>
        </p:txBody>
      </p:sp>
      <p:sp>
        <p:nvSpPr>
          <p:cNvPr id="2" name="TextBox 1">
            <a:extLst>
              <a:ext uri="{FF2B5EF4-FFF2-40B4-BE49-F238E27FC236}">
                <a16:creationId xmlns:a16="http://schemas.microsoft.com/office/drawing/2014/main" id="{4F48B567-31DA-4A64-9FF5-A6FA8F08F8A2}"/>
              </a:ext>
            </a:extLst>
          </p:cNvPr>
          <p:cNvSpPr txBox="1"/>
          <p:nvPr/>
        </p:nvSpPr>
        <p:spPr>
          <a:xfrm>
            <a:off x="685800" y="3895725"/>
            <a:ext cx="10391775" cy="646331"/>
          </a:xfrm>
          <a:prstGeom prst="rect">
            <a:avLst/>
          </a:prstGeom>
          <a:noFill/>
        </p:spPr>
        <p:txBody>
          <a:bodyPr wrap="square" rtlCol="0">
            <a:spAutoFit/>
          </a:bodyPr>
          <a:lstStyle/>
          <a:p>
            <a:pPr algn="ctr"/>
            <a:r>
              <a:rPr lang="en-US" b="1" dirty="0"/>
              <a:t>Technology, Entrepreneurship, Advantage, and Makerspace</a:t>
            </a:r>
          </a:p>
          <a:p>
            <a:pPr algn="ctr"/>
            <a:r>
              <a:rPr lang="en-US" b="1" i="1" dirty="0">
                <a:latin typeface="Bradley Hand ITC" panose="03070402050302030203" pitchFamily="66" charset="0"/>
              </a:rPr>
              <a:t>Together Everyone Achieves More</a:t>
            </a:r>
          </a:p>
        </p:txBody>
      </p:sp>
    </p:spTree>
    <p:extLst>
      <p:ext uri="{BB962C8B-B14F-4D97-AF65-F5344CB8AC3E}">
        <p14:creationId xmlns:p14="http://schemas.microsoft.com/office/powerpoint/2010/main" val="2186629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a:bodyPr>
          <a:lstStyle/>
          <a:p>
            <a:endParaRPr lang="en-US" sz="2200" dirty="0">
              <a:solidFill>
                <a:srgbClr val="0070C0"/>
              </a:solidFill>
            </a:endParaRPr>
          </a:p>
          <a:p>
            <a:pPr marL="0" indent="0">
              <a:buNone/>
            </a:pPr>
            <a:endParaRPr lang="en-US" sz="2200" dirty="0">
              <a:solidFill>
                <a:srgbClr val="0070C0"/>
              </a:solidFill>
            </a:endParaRPr>
          </a:p>
          <a:p>
            <a:pPr marL="0" indent="0">
              <a:buNone/>
            </a:pPr>
            <a:endParaRPr lang="en-US" sz="2200" dirty="0">
              <a:solidFill>
                <a:srgbClr val="0070C0"/>
              </a:solidFill>
            </a:endParaRPr>
          </a:p>
          <a:p>
            <a:pPr marL="0" indent="0">
              <a:buNone/>
            </a:pP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64" y="2168080"/>
            <a:ext cx="4645152" cy="348386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3264" y="2694432"/>
            <a:ext cx="4949952" cy="3712464"/>
          </a:xfrm>
          <a:prstGeom prst="rect">
            <a:avLst/>
          </a:prstGeom>
        </p:spPr>
      </p:pic>
    </p:spTree>
    <p:extLst>
      <p:ext uri="{BB962C8B-B14F-4D97-AF65-F5344CB8AC3E}">
        <p14:creationId xmlns:p14="http://schemas.microsoft.com/office/powerpoint/2010/main" val="519469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a:bodyPr>
          <a:lstStyle/>
          <a:p>
            <a:endParaRPr lang="en-US" sz="2200" dirty="0">
              <a:solidFill>
                <a:srgbClr val="0070C0"/>
              </a:solidFill>
            </a:endParaRPr>
          </a:p>
          <a:p>
            <a:pPr marL="0" indent="0">
              <a:buNone/>
            </a:pPr>
            <a:endParaRPr lang="en-US" sz="2200" dirty="0">
              <a:solidFill>
                <a:srgbClr val="0070C0"/>
              </a:solidFill>
            </a:endParaRPr>
          </a:p>
          <a:p>
            <a:pPr marL="0" indent="0">
              <a:buNone/>
            </a:pPr>
            <a:endParaRPr lang="en-US" sz="2200" dirty="0">
              <a:solidFill>
                <a:srgbClr val="0070C0"/>
              </a:solidFill>
            </a:endParaRPr>
          </a:p>
          <a:p>
            <a:pPr marL="0" indent="0">
              <a:buNone/>
            </a:pPr>
            <a:endParaRPr lang="en-US" sz="20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53395" y="1519598"/>
            <a:ext cx="5193966" cy="289246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4624" y="3995102"/>
            <a:ext cx="5913120" cy="1999298"/>
          </a:xfrm>
          <a:prstGeom prst="rect">
            <a:avLst/>
          </a:prstGeom>
        </p:spPr>
      </p:pic>
    </p:spTree>
    <p:extLst>
      <p:ext uri="{BB962C8B-B14F-4D97-AF65-F5344CB8AC3E}">
        <p14:creationId xmlns:p14="http://schemas.microsoft.com/office/powerpoint/2010/main" val="2574141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a:bodyPr>
          <a:lstStyle/>
          <a:p>
            <a:endParaRPr lang="en-US" sz="2200" dirty="0">
              <a:solidFill>
                <a:srgbClr val="0070C0"/>
              </a:solidFill>
            </a:endParaRPr>
          </a:p>
          <a:p>
            <a:pPr marL="0" indent="0">
              <a:buNone/>
            </a:pPr>
            <a:endParaRPr lang="en-US" sz="2200" dirty="0">
              <a:solidFill>
                <a:srgbClr val="0070C0"/>
              </a:solidFill>
            </a:endParaRPr>
          </a:p>
          <a:p>
            <a:pPr marL="0" indent="0">
              <a:buNone/>
            </a:pPr>
            <a:endParaRPr lang="en-US" sz="2200" dirty="0">
              <a:solidFill>
                <a:srgbClr val="0070C0"/>
              </a:solidFill>
            </a:endParaRPr>
          </a:p>
          <a:p>
            <a:pPr marL="0" indent="0">
              <a:buNone/>
            </a:pPr>
            <a:endParaRPr lang="en-US" sz="20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341" y="1519598"/>
            <a:ext cx="3854074" cy="289246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475" y="2072640"/>
            <a:ext cx="5165149" cy="3665728"/>
          </a:xfrm>
          <a:prstGeom prst="rect">
            <a:avLst/>
          </a:prstGeom>
        </p:spPr>
      </p:pic>
    </p:spTree>
    <p:extLst>
      <p:ext uri="{BB962C8B-B14F-4D97-AF65-F5344CB8AC3E}">
        <p14:creationId xmlns:p14="http://schemas.microsoft.com/office/powerpoint/2010/main" val="463997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a:bodyPr>
          <a:lstStyle/>
          <a:p>
            <a:endParaRPr lang="en-US" sz="2200" dirty="0">
              <a:solidFill>
                <a:srgbClr val="0070C0"/>
              </a:solidFill>
            </a:endParaRPr>
          </a:p>
          <a:p>
            <a:pPr marL="0" indent="0">
              <a:buNone/>
            </a:pPr>
            <a:endParaRPr lang="en-US" sz="2200" dirty="0">
              <a:solidFill>
                <a:srgbClr val="0070C0"/>
              </a:solidFill>
            </a:endParaRPr>
          </a:p>
          <a:p>
            <a:pPr marL="0" indent="0">
              <a:buNone/>
            </a:pPr>
            <a:endParaRPr lang="en-US" sz="2200" dirty="0">
              <a:solidFill>
                <a:srgbClr val="0070C0"/>
              </a:solidFill>
            </a:endParaRPr>
          </a:p>
          <a:p>
            <a:pPr marL="0" indent="0">
              <a:buNone/>
            </a:pP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344" y="1690688"/>
            <a:ext cx="8156448" cy="4588002"/>
          </a:xfrm>
          <a:prstGeom prst="rect">
            <a:avLst/>
          </a:prstGeom>
        </p:spPr>
      </p:pic>
    </p:spTree>
    <p:extLst>
      <p:ext uri="{BB962C8B-B14F-4D97-AF65-F5344CB8AC3E}">
        <p14:creationId xmlns:p14="http://schemas.microsoft.com/office/powerpoint/2010/main" val="3804444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a:bodyPr>
          <a:lstStyle/>
          <a:p>
            <a:endParaRPr lang="en-US" sz="2200" dirty="0">
              <a:solidFill>
                <a:srgbClr val="0070C0"/>
              </a:solidFill>
            </a:endParaRPr>
          </a:p>
          <a:p>
            <a:pPr marL="0" indent="0">
              <a:buNone/>
            </a:pPr>
            <a:endParaRPr lang="en-US" sz="2200" dirty="0">
              <a:solidFill>
                <a:srgbClr val="0070C0"/>
              </a:solidFill>
            </a:endParaRPr>
          </a:p>
          <a:p>
            <a:pPr marL="0" indent="0">
              <a:buNone/>
            </a:pPr>
            <a:endParaRPr lang="en-US" sz="2200" dirty="0">
              <a:solidFill>
                <a:srgbClr val="0070C0"/>
              </a:solidFill>
            </a:endParaRPr>
          </a:p>
          <a:p>
            <a:pPr marL="0" indent="0">
              <a:buNone/>
            </a:pP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344" y="1690688"/>
            <a:ext cx="8156448" cy="4588002"/>
          </a:xfrm>
          <a:prstGeom prst="rect">
            <a:avLst/>
          </a:prstGeom>
        </p:spPr>
      </p:pic>
    </p:spTree>
    <p:extLst>
      <p:ext uri="{BB962C8B-B14F-4D97-AF65-F5344CB8AC3E}">
        <p14:creationId xmlns:p14="http://schemas.microsoft.com/office/powerpoint/2010/main" val="3536682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a:bodyPr>
          <a:lstStyle/>
          <a:p>
            <a:endParaRPr lang="en-US" sz="2200" dirty="0">
              <a:solidFill>
                <a:srgbClr val="0070C0"/>
              </a:solidFill>
            </a:endParaRPr>
          </a:p>
          <a:p>
            <a:pPr marL="0" indent="0">
              <a:buNone/>
            </a:pPr>
            <a:endParaRPr lang="en-US" sz="2200" dirty="0">
              <a:solidFill>
                <a:srgbClr val="0070C0"/>
              </a:solidFill>
            </a:endParaRPr>
          </a:p>
          <a:p>
            <a:pPr marL="0" indent="0">
              <a:buNone/>
            </a:pPr>
            <a:endParaRPr lang="en-US" sz="2200" dirty="0">
              <a:solidFill>
                <a:srgbClr val="0070C0"/>
              </a:solidFill>
            </a:endParaRPr>
          </a:p>
          <a:p>
            <a:pPr marL="0" indent="0">
              <a:buNone/>
            </a:pPr>
            <a:endParaRPr lang="en-US" sz="2000" dirty="0"/>
          </a:p>
        </p:txBody>
      </p:sp>
      <p:sp>
        <p:nvSpPr>
          <p:cNvPr id="3" name="TextBox 2"/>
          <p:cNvSpPr txBox="1"/>
          <p:nvPr/>
        </p:nvSpPr>
        <p:spPr>
          <a:xfrm>
            <a:off x="4258733" y="2810932"/>
            <a:ext cx="3683000" cy="2554545"/>
          </a:xfrm>
          <a:prstGeom prst="rect">
            <a:avLst/>
          </a:prstGeom>
          <a:noFill/>
        </p:spPr>
        <p:txBody>
          <a:bodyPr wrap="square" rtlCol="0">
            <a:spAutoFit/>
          </a:bodyPr>
          <a:lstStyle/>
          <a:p>
            <a:pPr algn="ctr"/>
            <a:r>
              <a:rPr lang="en-US" sz="3200" b="1" dirty="0">
                <a:solidFill>
                  <a:srgbClr val="0070C0"/>
                </a:solidFill>
              </a:rPr>
              <a:t>Thank You for Your Participation.</a:t>
            </a:r>
            <a:br>
              <a:rPr lang="en-US" sz="3200" b="1" dirty="0">
                <a:solidFill>
                  <a:srgbClr val="0070C0"/>
                </a:solidFill>
              </a:rPr>
            </a:br>
            <a:endParaRPr lang="en-US" sz="3200" b="1" dirty="0">
              <a:solidFill>
                <a:srgbClr val="0070C0"/>
              </a:solidFill>
            </a:endParaRPr>
          </a:p>
          <a:p>
            <a:pPr algn="ctr"/>
            <a:r>
              <a:rPr lang="en-US" sz="3200" b="1" dirty="0">
                <a:solidFill>
                  <a:srgbClr val="0070C0"/>
                </a:solidFill>
              </a:rPr>
              <a:t>Questions and Answers</a:t>
            </a:r>
          </a:p>
        </p:txBody>
      </p:sp>
    </p:spTree>
    <p:extLst>
      <p:ext uri="{BB962C8B-B14F-4D97-AF65-F5344CB8AC3E}">
        <p14:creationId xmlns:p14="http://schemas.microsoft.com/office/powerpoint/2010/main" val="1746262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27D3692-CC12-5142-8F3E-8189428C3464}"/>
              </a:ext>
            </a:extLst>
          </p:cNvPr>
          <p:cNvPicPr>
            <a:picLocks noChangeAspect="1"/>
          </p:cNvPicPr>
          <p:nvPr/>
        </p:nvPicPr>
        <p:blipFill>
          <a:blip r:embed="rId2"/>
          <a:stretch>
            <a:fillRect/>
          </a:stretch>
        </p:blipFill>
        <p:spPr>
          <a:xfrm>
            <a:off x="0" y="-26613"/>
            <a:ext cx="12192000" cy="6858000"/>
          </a:xfrm>
          <a:prstGeom prst="rect">
            <a:avLst/>
          </a:prstGeom>
        </p:spPr>
      </p:pic>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7" name="Content Placeholder 4">
            <a:extLst>
              <a:ext uri="{FF2B5EF4-FFF2-40B4-BE49-F238E27FC236}">
                <a16:creationId xmlns:a16="http://schemas.microsoft.com/office/drawing/2014/main" id="{90B4686F-AE7B-4A10-AE20-5421890EBFB2}"/>
              </a:ext>
            </a:extLst>
          </p:cNvPr>
          <p:cNvSpPr>
            <a:spLocks noGrp="1"/>
          </p:cNvSpPr>
          <p:nvPr>
            <p:ph idx="1"/>
          </p:nvPr>
        </p:nvSpPr>
        <p:spPr>
          <a:xfrm>
            <a:off x="838200" y="1825625"/>
            <a:ext cx="10515600" cy="4351338"/>
          </a:xfrm>
        </p:spPr>
        <p:txBody>
          <a:bodyPr>
            <a:normAutofit/>
          </a:bodyPr>
          <a:lstStyle/>
          <a:p>
            <a:pPr marL="457200" lvl="1" indent="0">
              <a:buNone/>
            </a:pPr>
            <a:endParaRPr lang="en-US" sz="1600" dirty="0">
              <a:solidFill>
                <a:srgbClr val="0070C0"/>
              </a:solidFill>
            </a:endParaRPr>
          </a:p>
          <a:p>
            <a:pPr lvl="1"/>
            <a:endParaRPr lang="en-US" sz="1600" dirty="0">
              <a:solidFill>
                <a:srgbClr val="0070C0"/>
              </a:solidFill>
            </a:endParaRPr>
          </a:p>
        </p:txBody>
      </p:sp>
      <p:sp>
        <p:nvSpPr>
          <p:cNvPr id="6" name="Content Placeholder 5">
            <a:extLst>
              <a:ext uri="{FF2B5EF4-FFF2-40B4-BE49-F238E27FC236}">
                <a16:creationId xmlns:a16="http://schemas.microsoft.com/office/drawing/2014/main" id="{A3BEE70A-FEA4-4761-B5F8-62F908B36C18}"/>
              </a:ext>
            </a:extLst>
          </p:cNvPr>
          <p:cNvSpPr txBox="1">
            <a:spLocks/>
          </p:cNvSpPr>
          <p:nvPr/>
        </p:nvSpPr>
        <p:spPr>
          <a:xfrm>
            <a:off x="668514" y="1541774"/>
            <a:ext cx="10515600" cy="4764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2000" dirty="0">
              <a:solidFill>
                <a:srgbClr val="0070C0"/>
              </a:solidFill>
            </a:endParaRPr>
          </a:p>
        </p:txBody>
      </p:sp>
      <p:sp>
        <p:nvSpPr>
          <p:cNvPr id="8" name="Content Placeholder 5">
            <a:extLst>
              <a:ext uri="{FF2B5EF4-FFF2-40B4-BE49-F238E27FC236}">
                <a16:creationId xmlns:a16="http://schemas.microsoft.com/office/drawing/2014/main" id="{20EBD0BC-77E4-4F4A-8A16-6DF74A4B7483}"/>
              </a:ext>
            </a:extLst>
          </p:cNvPr>
          <p:cNvSpPr txBox="1">
            <a:spLocks/>
          </p:cNvSpPr>
          <p:nvPr/>
        </p:nvSpPr>
        <p:spPr>
          <a:xfrm>
            <a:off x="387401" y="1690688"/>
            <a:ext cx="11136085" cy="4957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0070C0"/>
                </a:solidFill>
              </a:rPr>
              <a:t>Key Strategic Priorities </a:t>
            </a:r>
          </a:p>
          <a:p>
            <a:pPr marL="914400" lvl="1" indent="-457200">
              <a:buFont typeface="+mj-lt"/>
              <a:buAutoNum type="arabicPeriod"/>
            </a:pPr>
            <a:r>
              <a:rPr lang="en-US" sz="3200" b="1" dirty="0"/>
              <a:t>Housing Availability</a:t>
            </a:r>
          </a:p>
          <a:p>
            <a:pPr marL="914400" lvl="1" indent="-457200">
              <a:buFont typeface="+mj-lt"/>
              <a:buAutoNum type="arabicPeriod"/>
            </a:pPr>
            <a:r>
              <a:rPr lang="en-US" sz="3200" b="1" dirty="0"/>
              <a:t>Modernized Utility Infrastructure</a:t>
            </a:r>
          </a:p>
          <a:p>
            <a:pPr marL="914400" lvl="1" indent="-457200">
              <a:buFont typeface="+mj-lt"/>
              <a:buAutoNum type="arabicPeriod"/>
            </a:pPr>
            <a:r>
              <a:rPr lang="en-US" sz="3200" b="1" dirty="0"/>
              <a:t>Workforce Development</a:t>
            </a:r>
          </a:p>
          <a:p>
            <a:pPr marL="914400" lvl="1" indent="-457200">
              <a:buFont typeface="+mj-lt"/>
              <a:buAutoNum type="arabicPeriod"/>
            </a:pPr>
            <a:r>
              <a:rPr lang="en-US" sz="3200" b="1" dirty="0"/>
              <a:t>Public Safety</a:t>
            </a:r>
          </a:p>
          <a:p>
            <a:pPr marL="914400" lvl="1" indent="-457200">
              <a:buFont typeface="+mj-lt"/>
              <a:buAutoNum type="arabicPeriod"/>
            </a:pPr>
            <a:r>
              <a:rPr lang="en-US" sz="3200" b="1" dirty="0"/>
              <a:t>Downtown Revitalization and Corridor Beautification Projects </a:t>
            </a:r>
          </a:p>
        </p:txBody>
      </p:sp>
    </p:spTree>
    <p:extLst>
      <p:ext uri="{BB962C8B-B14F-4D97-AF65-F5344CB8AC3E}">
        <p14:creationId xmlns:p14="http://schemas.microsoft.com/office/powerpoint/2010/main" val="1733065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27D3692-CC12-5142-8F3E-8189428C3464}"/>
              </a:ext>
            </a:extLst>
          </p:cNvPr>
          <p:cNvPicPr>
            <a:picLocks noChangeAspect="1"/>
          </p:cNvPicPr>
          <p:nvPr/>
        </p:nvPicPr>
        <p:blipFill>
          <a:blip r:embed="rId3"/>
          <a:stretch>
            <a:fillRect/>
          </a:stretch>
        </p:blipFill>
        <p:spPr>
          <a:xfrm>
            <a:off x="0" y="-26613"/>
            <a:ext cx="12192000" cy="6858000"/>
          </a:xfrm>
          <a:prstGeom prst="rect">
            <a:avLst/>
          </a:prstGeom>
        </p:spPr>
      </p:pic>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7" name="Content Placeholder 4">
            <a:extLst>
              <a:ext uri="{FF2B5EF4-FFF2-40B4-BE49-F238E27FC236}">
                <a16:creationId xmlns:a16="http://schemas.microsoft.com/office/drawing/2014/main" id="{90B4686F-AE7B-4A10-AE20-5421890EBFB2}"/>
              </a:ext>
            </a:extLst>
          </p:cNvPr>
          <p:cNvSpPr>
            <a:spLocks noGrp="1"/>
          </p:cNvSpPr>
          <p:nvPr>
            <p:ph idx="1"/>
          </p:nvPr>
        </p:nvSpPr>
        <p:spPr>
          <a:xfrm>
            <a:off x="838200" y="1825625"/>
            <a:ext cx="10515600" cy="4351338"/>
          </a:xfrm>
        </p:spPr>
        <p:txBody>
          <a:bodyPr>
            <a:normAutofit/>
          </a:bodyPr>
          <a:lstStyle/>
          <a:p>
            <a:pPr marL="457200" lvl="1" indent="0">
              <a:buNone/>
            </a:pPr>
            <a:endParaRPr lang="en-US" sz="1600" dirty="0">
              <a:solidFill>
                <a:srgbClr val="0070C0"/>
              </a:solidFill>
            </a:endParaRPr>
          </a:p>
          <a:p>
            <a:pPr lvl="1"/>
            <a:endParaRPr lang="en-US" sz="1600" dirty="0">
              <a:solidFill>
                <a:srgbClr val="0070C0"/>
              </a:solidFill>
            </a:endParaRPr>
          </a:p>
        </p:txBody>
      </p:sp>
      <p:sp>
        <p:nvSpPr>
          <p:cNvPr id="6" name="Content Placeholder 5">
            <a:extLst>
              <a:ext uri="{FF2B5EF4-FFF2-40B4-BE49-F238E27FC236}">
                <a16:creationId xmlns:a16="http://schemas.microsoft.com/office/drawing/2014/main" id="{A3BEE70A-FEA4-4761-B5F8-62F908B36C18}"/>
              </a:ext>
            </a:extLst>
          </p:cNvPr>
          <p:cNvSpPr txBox="1">
            <a:spLocks/>
          </p:cNvSpPr>
          <p:nvPr/>
        </p:nvSpPr>
        <p:spPr>
          <a:xfrm>
            <a:off x="668514" y="1541774"/>
            <a:ext cx="10515600" cy="4764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2000" dirty="0">
              <a:solidFill>
                <a:srgbClr val="0070C0"/>
              </a:solidFill>
            </a:endParaRPr>
          </a:p>
        </p:txBody>
      </p:sp>
      <p:sp>
        <p:nvSpPr>
          <p:cNvPr id="8" name="Content Placeholder 5">
            <a:extLst>
              <a:ext uri="{FF2B5EF4-FFF2-40B4-BE49-F238E27FC236}">
                <a16:creationId xmlns:a16="http://schemas.microsoft.com/office/drawing/2014/main" id="{20EBD0BC-77E4-4F4A-8A16-6DF74A4B7483}"/>
              </a:ext>
            </a:extLst>
          </p:cNvPr>
          <p:cNvSpPr txBox="1">
            <a:spLocks/>
          </p:cNvSpPr>
          <p:nvPr/>
        </p:nvSpPr>
        <p:spPr>
          <a:xfrm>
            <a:off x="387401" y="1690688"/>
            <a:ext cx="11136085" cy="4957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0070C0"/>
                </a:solidFill>
              </a:rPr>
              <a:t>The TEAM Center Concept is designed to help communities attract, nurture, maintain, and encourage startups or small businesses to enhance job creation and economic prosperity in alignment with identified strategic priorities.</a:t>
            </a:r>
            <a:br>
              <a:rPr lang="en-US" b="1" dirty="0">
                <a:solidFill>
                  <a:srgbClr val="0070C0"/>
                </a:solidFill>
              </a:rPr>
            </a:br>
            <a:endParaRPr lang="en-US" b="1" dirty="0">
              <a:solidFill>
                <a:srgbClr val="0070C0"/>
              </a:solidFill>
            </a:endParaRPr>
          </a:p>
          <a:p>
            <a:pPr lvl="1"/>
            <a:r>
              <a:rPr lang="en-US" b="1" dirty="0">
                <a:solidFill>
                  <a:srgbClr val="0070C0"/>
                </a:solidFill>
              </a:rPr>
              <a:t>Aligning and Investing in Relevant Technology</a:t>
            </a:r>
          </a:p>
          <a:p>
            <a:pPr lvl="1"/>
            <a:r>
              <a:rPr lang="en-US" b="1" dirty="0">
                <a:solidFill>
                  <a:srgbClr val="0070C0"/>
                </a:solidFill>
              </a:rPr>
              <a:t>Encouraging and Empowering Entrepreneurship</a:t>
            </a:r>
          </a:p>
          <a:p>
            <a:pPr lvl="1"/>
            <a:r>
              <a:rPr lang="en-US" b="1" dirty="0">
                <a:solidFill>
                  <a:srgbClr val="0070C0"/>
                </a:solidFill>
              </a:rPr>
              <a:t>Focusing On Strategic Advantages</a:t>
            </a:r>
          </a:p>
          <a:p>
            <a:pPr lvl="1"/>
            <a:r>
              <a:rPr lang="en-US" b="1" dirty="0">
                <a:solidFill>
                  <a:srgbClr val="0070C0"/>
                </a:solidFill>
              </a:rPr>
              <a:t>Providing Makers With Resources</a:t>
            </a:r>
            <a:br>
              <a:rPr lang="en-US" b="1" dirty="0">
                <a:solidFill>
                  <a:srgbClr val="0070C0"/>
                </a:solidFill>
              </a:rPr>
            </a:br>
            <a:endParaRPr lang="en-US" b="1" dirty="0">
              <a:solidFill>
                <a:srgbClr val="0070C0"/>
              </a:solidFill>
            </a:endParaRPr>
          </a:p>
          <a:p>
            <a:pPr marL="0" indent="0">
              <a:buNone/>
            </a:pPr>
            <a:r>
              <a:rPr lang="en-US" sz="2400" b="1" dirty="0">
                <a:solidFill>
                  <a:srgbClr val="0070C0"/>
                </a:solidFill>
              </a:rPr>
              <a:t>The TEAM Center is a location, a philosophy, and an economic culture for collaboration, information sharing, focused training, and innovation.</a:t>
            </a:r>
            <a:endParaRPr lang="en-US" sz="2400" b="1" dirty="0"/>
          </a:p>
        </p:txBody>
      </p:sp>
    </p:spTree>
    <p:extLst>
      <p:ext uri="{BB962C8B-B14F-4D97-AF65-F5344CB8AC3E}">
        <p14:creationId xmlns:p14="http://schemas.microsoft.com/office/powerpoint/2010/main" val="3958701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27D3692-CC12-5142-8F3E-8189428C3464}"/>
              </a:ext>
            </a:extLst>
          </p:cNvPr>
          <p:cNvPicPr>
            <a:picLocks noChangeAspect="1"/>
          </p:cNvPicPr>
          <p:nvPr/>
        </p:nvPicPr>
        <p:blipFill>
          <a:blip r:embed="rId2"/>
          <a:stretch>
            <a:fillRect/>
          </a:stretch>
        </p:blipFill>
        <p:spPr>
          <a:xfrm>
            <a:off x="0" y="-26613"/>
            <a:ext cx="12192000" cy="6858000"/>
          </a:xfrm>
          <a:prstGeom prst="rect">
            <a:avLst/>
          </a:prstGeom>
        </p:spPr>
      </p:pic>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7" name="Content Placeholder 4">
            <a:extLst>
              <a:ext uri="{FF2B5EF4-FFF2-40B4-BE49-F238E27FC236}">
                <a16:creationId xmlns:a16="http://schemas.microsoft.com/office/drawing/2014/main" id="{90B4686F-AE7B-4A10-AE20-5421890EBFB2}"/>
              </a:ext>
            </a:extLst>
          </p:cNvPr>
          <p:cNvSpPr>
            <a:spLocks noGrp="1"/>
          </p:cNvSpPr>
          <p:nvPr>
            <p:ph idx="1"/>
          </p:nvPr>
        </p:nvSpPr>
        <p:spPr>
          <a:xfrm>
            <a:off x="838200" y="1825625"/>
            <a:ext cx="10515600" cy="4351338"/>
          </a:xfrm>
        </p:spPr>
        <p:txBody>
          <a:bodyPr>
            <a:normAutofit/>
          </a:bodyPr>
          <a:lstStyle/>
          <a:p>
            <a:pPr marL="457200" lvl="1" indent="0">
              <a:buNone/>
            </a:pPr>
            <a:endParaRPr lang="en-US" sz="1600" dirty="0">
              <a:solidFill>
                <a:srgbClr val="0070C0"/>
              </a:solidFill>
            </a:endParaRPr>
          </a:p>
          <a:p>
            <a:pPr lvl="1"/>
            <a:endParaRPr lang="en-US" sz="1600" dirty="0">
              <a:solidFill>
                <a:srgbClr val="0070C0"/>
              </a:solidFill>
            </a:endParaRPr>
          </a:p>
        </p:txBody>
      </p:sp>
      <p:sp>
        <p:nvSpPr>
          <p:cNvPr id="6" name="Content Placeholder 5">
            <a:extLst>
              <a:ext uri="{FF2B5EF4-FFF2-40B4-BE49-F238E27FC236}">
                <a16:creationId xmlns:a16="http://schemas.microsoft.com/office/drawing/2014/main" id="{A3BEE70A-FEA4-4761-B5F8-62F908B36C18}"/>
              </a:ext>
            </a:extLst>
          </p:cNvPr>
          <p:cNvSpPr txBox="1">
            <a:spLocks/>
          </p:cNvSpPr>
          <p:nvPr/>
        </p:nvSpPr>
        <p:spPr>
          <a:xfrm>
            <a:off x="668514" y="1541774"/>
            <a:ext cx="10515600" cy="4764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2000" dirty="0">
              <a:solidFill>
                <a:srgbClr val="0070C0"/>
              </a:solidFill>
            </a:endParaRPr>
          </a:p>
        </p:txBody>
      </p:sp>
      <p:sp>
        <p:nvSpPr>
          <p:cNvPr id="8" name="Content Placeholder 5">
            <a:extLst>
              <a:ext uri="{FF2B5EF4-FFF2-40B4-BE49-F238E27FC236}">
                <a16:creationId xmlns:a16="http://schemas.microsoft.com/office/drawing/2014/main" id="{20EBD0BC-77E4-4F4A-8A16-6DF74A4B7483}"/>
              </a:ext>
            </a:extLst>
          </p:cNvPr>
          <p:cNvSpPr txBox="1">
            <a:spLocks/>
          </p:cNvSpPr>
          <p:nvPr/>
        </p:nvSpPr>
        <p:spPr>
          <a:xfrm>
            <a:off x="387401" y="1690688"/>
            <a:ext cx="11136085" cy="49577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70C0"/>
                </a:solidFill>
              </a:rPr>
              <a:t>The TEAM Center Concept Helps:</a:t>
            </a:r>
            <a:br>
              <a:rPr lang="en-US" b="1" dirty="0">
                <a:solidFill>
                  <a:srgbClr val="0070C0"/>
                </a:solidFill>
              </a:rPr>
            </a:br>
            <a:endParaRPr lang="en-US" b="1" dirty="0">
              <a:solidFill>
                <a:srgbClr val="0070C0"/>
              </a:solidFill>
            </a:endParaRPr>
          </a:p>
          <a:p>
            <a:r>
              <a:rPr lang="en-US" b="1" dirty="0">
                <a:solidFill>
                  <a:srgbClr val="0070C0"/>
                </a:solidFill>
              </a:rPr>
              <a:t>Leverage available and potentially underutilized resources.</a:t>
            </a:r>
          </a:p>
          <a:p>
            <a:r>
              <a:rPr lang="en-US" b="1" dirty="0">
                <a:solidFill>
                  <a:srgbClr val="0070C0"/>
                </a:solidFill>
              </a:rPr>
              <a:t>Identify and attract investment opportunities that drive economic growth.</a:t>
            </a:r>
          </a:p>
          <a:p>
            <a:r>
              <a:rPr lang="en-US" b="1" dirty="0">
                <a:solidFill>
                  <a:srgbClr val="0070C0"/>
                </a:solidFill>
              </a:rPr>
              <a:t>Create a purposeful socialized environment for learning, sharing, building, communicating, and testing ideas, knowledge, and projects.</a:t>
            </a:r>
          </a:p>
          <a:p>
            <a:r>
              <a:rPr lang="en-US" b="1" dirty="0">
                <a:solidFill>
                  <a:srgbClr val="0070C0"/>
                </a:solidFill>
              </a:rPr>
              <a:t>Enhance new business formation that expands the equity of the community in relevant, aligned, desired, and focused economic development.</a:t>
            </a:r>
            <a:br>
              <a:rPr lang="en-US" b="1" dirty="0">
                <a:solidFill>
                  <a:srgbClr val="0070C0"/>
                </a:solidFill>
              </a:rPr>
            </a:br>
            <a:br>
              <a:rPr lang="en-US" b="1" dirty="0">
                <a:solidFill>
                  <a:srgbClr val="0070C0"/>
                </a:solidFill>
              </a:rPr>
            </a:br>
            <a:endParaRPr lang="en-US" b="1" dirty="0">
              <a:solidFill>
                <a:srgbClr val="0070C0"/>
              </a:solidFill>
            </a:endParaRPr>
          </a:p>
          <a:p>
            <a:pPr lvl="1"/>
            <a:endParaRPr lang="en-US" b="1" dirty="0">
              <a:solidFill>
                <a:srgbClr val="0070C0"/>
              </a:solidFill>
            </a:endParaRPr>
          </a:p>
        </p:txBody>
      </p:sp>
    </p:spTree>
    <p:extLst>
      <p:ext uri="{BB962C8B-B14F-4D97-AF65-F5344CB8AC3E}">
        <p14:creationId xmlns:p14="http://schemas.microsoft.com/office/powerpoint/2010/main" val="1939093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27D3692-CC12-5142-8F3E-8189428C3464}"/>
              </a:ext>
            </a:extLst>
          </p:cNvPr>
          <p:cNvPicPr>
            <a:picLocks noChangeAspect="1"/>
          </p:cNvPicPr>
          <p:nvPr/>
        </p:nvPicPr>
        <p:blipFill>
          <a:blip r:embed="rId2"/>
          <a:stretch>
            <a:fillRect/>
          </a:stretch>
        </p:blipFill>
        <p:spPr>
          <a:xfrm>
            <a:off x="0" y="-26613"/>
            <a:ext cx="12192000" cy="6858000"/>
          </a:xfrm>
          <a:prstGeom prst="rect">
            <a:avLst/>
          </a:prstGeom>
        </p:spPr>
      </p:pic>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7" name="Content Placeholder 4">
            <a:extLst>
              <a:ext uri="{FF2B5EF4-FFF2-40B4-BE49-F238E27FC236}">
                <a16:creationId xmlns:a16="http://schemas.microsoft.com/office/drawing/2014/main" id="{90B4686F-AE7B-4A10-AE20-5421890EBFB2}"/>
              </a:ext>
            </a:extLst>
          </p:cNvPr>
          <p:cNvSpPr>
            <a:spLocks noGrp="1"/>
          </p:cNvSpPr>
          <p:nvPr>
            <p:ph idx="1"/>
          </p:nvPr>
        </p:nvSpPr>
        <p:spPr>
          <a:xfrm>
            <a:off x="838200" y="1825625"/>
            <a:ext cx="10515600" cy="4351338"/>
          </a:xfrm>
        </p:spPr>
        <p:txBody>
          <a:bodyPr>
            <a:normAutofit/>
          </a:bodyPr>
          <a:lstStyle/>
          <a:p>
            <a:pPr marL="457200" lvl="1" indent="0">
              <a:buNone/>
            </a:pPr>
            <a:endParaRPr lang="en-US" sz="1600" dirty="0">
              <a:solidFill>
                <a:srgbClr val="0070C0"/>
              </a:solidFill>
            </a:endParaRPr>
          </a:p>
          <a:p>
            <a:pPr lvl="1"/>
            <a:endParaRPr lang="en-US" sz="1600" dirty="0">
              <a:solidFill>
                <a:srgbClr val="0070C0"/>
              </a:solidFill>
            </a:endParaRPr>
          </a:p>
        </p:txBody>
      </p:sp>
      <p:sp>
        <p:nvSpPr>
          <p:cNvPr id="6" name="Content Placeholder 5">
            <a:extLst>
              <a:ext uri="{FF2B5EF4-FFF2-40B4-BE49-F238E27FC236}">
                <a16:creationId xmlns:a16="http://schemas.microsoft.com/office/drawing/2014/main" id="{A3BEE70A-FEA4-4761-B5F8-62F908B36C18}"/>
              </a:ext>
            </a:extLst>
          </p:cNvPr>
          <p:cNvSpPr txBox="1">
            <a:spLocks/>
          </p:cNvSpPr>
          <p:nvPr/>
        </p:nvSpPr>
        <p:spPr>
          <a:xfrm>
            <a:off x="668514" y="1541774"/>
            <a:ext cx="10515600" cy="4764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2000" dirty="0">
              <a:solidFill>
                <a:srgbClr val="0070C0"/>
              </a:solidFill>
            </a:endParaRPr>
          </a:p>
        </p:txBody>
      </p:sp>
      <p:sp>
        <p:nvSpPr>
          <p:cNvPr id="8" name="Content Placeholder 5">
            <a:extLst>
              <a:ext uri="{FF2B5EF4-FFF2-40B4-BE49-F238E27FC236}">
                <a16:creationId xmlns:a16="http://schemas.microsoft.com/office/drawing/2014/main" id="{20EBD0BC-77E4-4F4A-8A16-6DF74A4B7483}"/>
              </a:ext>
            </a:extLst>
          </p:cNvPr>
          <p:cNvSpPr txBox="1">
            <a:spLocks/>
          </p:cNvSpPr>
          <p:nvPr/>
        </p:nvSpPr>
        <p:spPr>
          <a:xfrm>
            <a:off x="387401" y="1690688"/>
            <a:ext cx="11136085" cy="4957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70C0"/>
                </a:solidFill>
              </a:rPr>
              <a:t>Strategic Overview of the TEAM Center Concept Focuses:</a:t>
            </a:r>
            <a:br>
              <a:rPr lang="en-US" b="1" dirty="0">
                <a:solidFill>
                  <a:srgbClr val="0070C0"/>
                </a:solidFill>
              </a:rPr>
            </a:br>
            <a:endParaRPr lang="en-US" b="1" dirty="0">
              <a:solidFill>
                <a:srgbClr val="0070C0"/>
              </a:solidFill>
            </a:endParaRPr>
          </a:p>
          <a:p>
            <a:r>
              <a:rPr lang="en-US" b="1" u="sng" dirty="0">
                <a:solidFill>
                  <a:srgbClr val="0070C0"/>
                </a:solidFill>
              </a:rPr>
              <a:t>Technology</a:t>
            </a:r>
            <a:r>
              <a:rPr lang="en-US" b="1" dirty="0">
                <a:solidFill>
                  <a:srgbClr val="0070C0"/>
                </a:solidFill>
              </a:rPr>
              <a:t>: </a:t>
            </a:r>
            <a:r>
              <a:rPr lang="en-US" sz="2000" dirty="0">
                <a:solidFill>
                  <a:srgbClr val="0070C0"/>
                </a:solidFill>
              </a:rPr>
              <a:t>The businesses, products, services, and infrastructure that make life easier or solve community problems.</a:t>
            </a:r>
          </a:p>
          <a:p>
            <a:r>
              <a:rPr lang="en-US" b="1" u="sng" dirty="0">
                <a:solidFill>
                  <a:srgbClr val="0070C0"/>
                </a:solidFill>
              </a:rPr>
              <a:t>Entrepreneurship</a:t>
            </a:r>
            <a:r>
              <a:rPr lang="en-US" b="1" dirty="0">
                <a:solidFill>
                  <a:srgbClr val="0070C0"/>
                </a:solidFill>
              </a:rPr>
              <a:t>: </a:t>
            </a:r>
            <a:r>
              <a:rPr lang="en-US" sz="2000" dirty="0">
                <a:solidFill>
                  <a:srgbClr val="0070C0"/>
                </a:solidFill>
              </a:rPr>
              <a:t>The people, businesses, products, and services that exploit opportunity for the purpose of creating value, delivering value, and capturing value.</a:t>
            </a:r>
          </a:p>
          <a:p>
            <a:r>
              <a:rPr lang="en-US" b="1" u="sng" dirty="0">
                <a:solidFill>
                  <a:srgbClr val="0070C0"/>
                </a:solidFill>
              </a:rPr>
              <a:t>Advantage</a:t>
            </a:r>
            <a:r>
              <a:rPr lang="en-US" b="1" dirty="0">
                <a:solidFill>
                  <a:srgbClr val="0070C0"/>
                </a:solidFill>
              </a:rPr>
              <a:t>: </a:t>
            </a:r>
            <a:r>
              <a:rPr lang="en-US" sz="2000" dirty="0">
                <a:solidFill>
                  <a:srgbClr val="0070C0"/>
                </a:solidFill>
              </a:rPr>
              <a:t>The specific economics, location, scale, raw materials, or unique resources, assets, or capabilities that provide the community with superiority against market rivals.</a:t>
            </a:r>
          </a:p>
          <a:p>
            <a:r>
              <a:rPr lang="en-US" b="1" u="sng" dirty="0">
                <a:solidFill>
                  <a:srgbClr val="0070C0"/>
                </a:solidFill>
              </a:rPr>
              <a:t>Makerspace</a:t>
            </a:r>
            <a:r>
              <a:rPr lang="en-US" b="1" dirty="0">
                <a:solidFill>
                  <a:srgbClr val="0070C0"/>
                </a:solidFill>
              </a:rPr>
              <a:t>: </a:t>
            </a:r>
            <a:r>
              <a:rPr lang="en-US" sz="2000" dirty="0">
                <a:solidFill>
                  <a:srgbClr val="0070C0"/>
                </a:solidFill>
              </a:rPr>
              <a:t>The facilities and platform </a:t>
            </a:r>
            <a:r>
              <a:rPr lang="en-US" sz="2000" i="0" dirty="0">
                <a:solidFill>
                  <a:srgbClr val="0070C0"/>
                </a:solidFill>
                <a:effectLst/>
              </a:rPr>
              <a:t>where the community can share interests, gather to work on projects, exchange ideas, engage special equipment, or increase skills, techniques, and knowledge.</a:t>
            </a:r>
            <a:r>
              <a:rPr lang="en-US" sz="2000" dirty="0">
                <a:solidFill>
                  <a:srgbClr val="0070C0"/>
                </a:solidFill>
              </a:rPr>
              <a:t> </a:t>
            </a:r>
          </a:p>
          <a:p>
            <a:pPr marL="0" indent="0">
              <a:buNone/>
            </a:pPr>
            <a:br>
              <a:rPr lang="en-US" b="1" dirty="0">
                <a:solidFill>
                  <a:srgbClr val="0070C0"/>
                </a:solidFill>
              </a:rPr>
            </a:br>
            <a:endParaRPr lang="en-US" b="1" dirty="0">
              <a:solidFill>
                <a:srgbClr val="0070C0"/>
              </a:solidFill>
            </a:endParaRPr>
          </a:p>
          <a:p>
            <a:pPr lvl="1"/>
            <a:endParaRPr lang="en-US" b="1" dirty="0">
              <a:solidFill>
                <a:srgbClr val="0070C0"/>
              </a:solidFill>
            </a:endParaRPr>
          </a:p>
        </p:txBody>
      </p:sp>
    </p:spTree>
    <p:extLst>
      <p:ext uri="{BB962C8B-B14F-4D97-AF65-F5344CB8AC3E}">
        <p14:creationId xmlns:p14="http://schemas.microsoft.com/office/powerpoint/2010/main" val="948091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27D3692-CC12-5142-8F3E-8189428C3464}"/>
              </a:ext>
            </a:extLst>
          </p:cNvPr>
          <p:cNvPicPr>
            <a:picLocks noChangeAspect="1"/>
          </p:cNvPicPr>
          <p:nvPr/>
        </p:nvPicPr>
        <p:blipFill>
          <a:blip r:embed="rId2"/>
          <a:stretch>
            <a:fillRect/>
          </a:stretch>
        </p:blipFill>
        <p:spPr>
          <a:xfrm>
            <a:off x="0" y="-26613"/>
            <a:ext cx="12192000" cy="6858000"/>
          </a:xfrm>
          <a:prstGeom prst="rect">
            <a:avLst/>
          </a:prstGeom>
        </p:spPr>
      </p:pic>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7" name="Content Placeholder 4">
            <a:extLst>
              <a:ext uri="{FF2B5EF4-FFF2-40B4-BE49-F238E27FC236}">
                <a16:creationId xmlns:a16="http://schemas.microsoft.com/office/drawing/2014/main" id="{90B4686F-AE7B-4A10-AE20-5421890EBFB2}"/>
              </a:ext>
            </a:extLst>
          </p:cNvPr>
          <p:cNvSpPr>
            <a:spLocks noGrp="1"/>
          </p:cNvSpPr>
          <p:nvPr>
            <p:ph idx="1"/>
          </p:nvPr>
        </p:nvSpPr>
        <p:spPr>
          <a:xfrm>
            <a:off x="838200" y="1825625"/>
            <a:ext cx="10515600" cy="4351338"/>
          </a:xfrm>
        </p:spPr>
        <p:txBody>
          <a:bodyPr>
            <a:normAutofit/>
          </a:bodyPr>
          <a:lstStyle/>
          <a:p>
            <a:pPr marL="457200" lvl="1" indent="0">
              <a:buNone/>
            </a:pPr>
            <a:endParaRPr lang="en-US" sz="1600" dirty="0">
              <a:solidFill>
                <a:srgbClr val="0070C0"/>
              </a:solidFill>
            </a:endParaRPr>
          </a:p>
          <a:p>
            <a:pPr lvl="1"/>
            <a:endParaRPr lang="en-US" sz="1600" dirty="0">
              <a:solidFill>
                <a:srgbClr val="0070C0"/>
              </a:solidFill>
            </a:endParaRPr>
          </a:p>
        </p:txBody>
      </p:sp>
      <p:sp>
        <p:nvSpPr>
          <p:cNvPr id="6" name="Content Placeholder 5">
            <a:extLst>
              <a:ext uri="{FF2B5EF4-FFF2-40B4-BE49-F238E27FC236}">
                <a16:creationId xmlns:a16="http://schemas.microsoft.com/office/drawing/2014/main" id="{A3BEE70A-FEA4-4761-B5F8-62F908B36C18}"/>
              </a:ext>
            </a:extLst>
          </p:cNvPr>
          <p:cNvSpPr txBox="1">
            <a:spLocks/>
          </p:cNvSpPr>
          <p:nvPr/>
        </p:nvSpPr>
        <p:spPr>
          <a:xfrm>
            <a:off x="668514" y="1541774"/>
            <a:ext cx="10515600" cy="4764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2000" dirty="0">
              <a:solidFill>
                <a:srgbClr val="0070C0"/>
              </a:solidFill>
            </a:endParaRPr>
          </a:p>
        </p:txBody>
      </p:sp>
      <p:sp>
        <p:nvSpPr>
          <p:cNvPr id="8" name="Content Placeholder 5">
            <a:extLst>
              <a:ext uri="{FF2B5EF4-FFF2-40B4-BE49-F238E27FC236}">
                <a16:creationId xmlns:a16="http://schemas.microsoft.com/office/drawing/2014/main" id="{20EBD0BC-77E4-4F4A-8A16-6DF74A4B7483}"/>
              </a:ext>
            </a:extLst>
          </p:cNvPr>
          <p:cNvSpPr txBox="1">
            <a:spLocks/>
          </p:cNvSpPr>
          <p:nvPr/>
        </p:nvSpPr>
        <p:spPr>
          <a:xfrm>
            <a:off x="387401" y="1690688"/>
            <a:ext cx="11136085" cy="495776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70C0"/>
                </a:solidFill>
              </a:rPr>
              <a:t>Essential Steps to Create the TEAM Center Concept:</a:t>
            </a:r>
            <a:br>
              <a:rPr lang="en-US" b="1" dirty="0">
                <a:solidFill>
                  <a:srgbClr val="0070C0"/>
                </a:solidFill>
              </a:rPr>
            </a:br>
            <a:endParaRPr lang="en-US" b="1" dirty="0">
              <a:solidFill>
                <a:srgbClr val="0070C0"/>
              </a:solidFill>
            </a:endParaRPr>
          </a:p>
          <a:p>
            <a:r>
              <a:rPr lang="en-US" b="1" u="sng" dirty="0">
                <a:solidFill>
                  <a:srgbClr val="0070C0"/>
                </a:solidFill>
              </a:rPr>
              <a:t>Identification</a:t>
            </a:r>
            <a:r>
              <a:rPr lang="en-US" sz="2400" dirty="0">
                <a:solidFill>
                  <a:srgbClr val="0070C0"/>
                </a:solidFill>
              </a:rPr>
              <a:t>: Assess the as-is state of the community in relation to each of the four pillars.</a:t>
            </a:r>
            <a:br>
              <a:rPr lang="en-US" sz="2400" dirty="0">
                <a:solidFill>
                  <a:srgbClr val="0070C0"/>
                </a:solidFill>
              </a:rPr>
            </a:br>
            <a:endParaRPr lang="en-US" sz="2400" dirty="0">
              <a:solidFill>
                <a:srgbClr val="0070C0"/>
              </a:solidFill>
            </a:endParaRPr>
          </a:p>
          <a:p>
            <a:r>
              <a:rPr lang="en-US" b="1" u="sng" dirty="0">
                <a:solidFill>
                  <a:srgbClr val="0070C0"/>
                </a:solidFill>
              </a:rPr>
              <a:t>Specification</a:t>
            </a:r>
            <a:r>
              <a:rPr lang="en-US" b="1" dirty="0">
                <a:solidFill>
                  <a:srgbClr val="0070C0"/>
                </a:solidFill>
              </a:rPr>
              <a:t>: </a:t>
            </a:r>
            <a:r>
              <a:rPr lang="en-US" sz="2400" dirty="0">
                <a:solidFill>
                  <a:srgbClr val="0070C0"/>
                </a:solidFill>
              </a:rPr>
              <a:t>Estimate the facilities, programs, demand, and funding.</a:t>
            </a:r>
            <a:br>
              <a:rPr lang="en-US" sz="2400" dirty="0">
                <a:solidFill>
                  <a:srgbClr val="0070C0"/>
                </a:solidFill>
              </a:rPr>
            </a:br>
            <a:endParaRPr lang="en-US" sz="2400" dirty="0">
              <a:solidFill>
                <a:srgbClr val="0070C0"/>
              </a:solidFill>
            </a:endParaRPr>
          </a:p>
          <a:p>
            <a:r>
              <a:rPr lang="en-US" b="1" u="sng" dirty="0">
                <a:solidFill>
                  <a:srgbClr val="0070C0"/>
                </a:solidFill>
              </a:rPr>
              <a:t>Acquisition</a:t>
            </a:r>
            <a:r>
              <a:rPr lang="en-US" b="1" dirty="0">
                <a:solidFill>
                  <a:srgbClr val="0070C0"/>
                </a:solidFill>
              </a:rPr>
              <a:t>: </a:t>
            </a:r>
            <a:r>
              <a:rPr lang="en-US" sz="2400" dirty="0">
                <a:solidFill>
                  <a:srgbClr val="0070C0"/>
                </a:solidFill>
              </a:rPr>
              <a:t>The process of </a:t>
            </a:r>
            <a:r>
              <a:rPr lang="en-US" sz="2400" i="0" dirty="0">
                <a:solidFill>
                  <a:srgbClr val="0070C0"/>
                </a:solidFill>
                <a:effectLst/>
              </a:rPr>
              <a:t>obtaining the facilities, equipment, partners, and community support</a:t>
            </a:r>
            <a:r>
              <a:rPr lang="en-US" sz="2400" dirty="0">
                <a:solidFill>
                  <a:srgbClr val="0070C0"/>
                </a:solidFill>
              </a:rPr>
              <a:t>.</a:t>
            </a:r>
            <a:br>
              <a:rPr lang="en-US" sz="2400" dirty="0">
                <a:solidFill>
                  <a:srgbClr val="0070C0"/>
                </a:solidFill>
              </a:rPr>
            </a:br>
            <a:endParaRPr lang="en-US" sz="2400" dirty="0">
              <a:solidFill>
                <a:srgbClr val="0070C0"/>
              </a:solidFill>
            </a:endParaRPr>
          </a:p>
          <a:p>
            <a:r>
              <a:rPr lang="en-US" b="1" u="sng" dirty="0">
                <a:solidFill>
                  <a:srgbClr val="0070C0"/>
                </a:solidFill>
              </a:rPr>
              <a:t>Exploitation</a:t>
            </a:r>
            <a:r>
              <a:rPr lang="en-US" b="1" dirty="0">
                <a:solidFill>
                  <a:srgbClr val="0070C0"/>
                </a:solidFill>
              </a:rPr>
              <a:t>: </a:t>
            </a:r>
            <a:r>
              <a:rPr lang="en-US" sz="2600" dirty="0">
                <a:solidFill>
                  <a:srgbClr val="0070C0"/>
                </a:solidFill>
              </a:rPr>
              <a:t>Planning and modeling the business performance to include management, marketing, procedures, obligations, and accountability.</a:t>
            </a:r>
            <a:br>
              <a:rPr lang="en-US" sz="2600" dirty="0">
                <a:solidFill>
                  <a:srgbClr val="0070C0"/>
                </a:solidFill>
              </a:rPr>
            </a:br>
            <a:endParaRPr lang="en-US" sz="2600" dirty="0">
              <a:solidFill>
                <a:srgbClr val="0070C0"/>
              </a:solidFill>
            </a:endParaRPr>
          </a:p>
          <a:p>
            <a:r>
              <a:rPr lang="en-US" b="1" u="sng" dirty="0">
                <a:solidFill>
                  <a:srgbClr val="0070C0"/>
                </a:solidFill>
              </a:rPr>
              <a:t>Operation</a:t>
            </a:r>
            <a:r>
              <a:rPr lang="en-US" b="1" dirty="0">
                <a:solidFill>
                  <a:srgbClr val="0070C0"/>
                </a:solidFill>
              </a:rPr>
              <a:t>: </a:t>
            </a:r>
            <a:r>
              <a:rPr lang="en-US" sz="2600" dirty="0">
                <a:solidFill>
                  <a:srgbClr val="0070C0"/>
                </a:solidFill>
              </a:rPr>
              <a:t>Launching and operating the functional center to serve the community.</a:t>
            </a:r>
          </a:p>
          <a:p>
            <a:pPr marL="0" indent="0">
              <a:buNone/>
            </a:pPr>
            <a:br>
              <a:rPr lang="en-US" sz="2600" b="1" dirty="0">
                <a:solidFill>
                  <a:srgbClr val="0070C0"/>
                </a:solidFill>
              </a:rPr>
            </a:br>
            <a:endParaRPr lang="en-US" sz="2600" b="1" dirty="0">
              <a:solidFill>
                <a:srgbClr val="0070C0"/>
              </a:solidFill>
            </a:endParaRPr>
          </a:p>
          <a:p>
            <a:endParaRPr lang="en-US" sz="2800" b="1" dirty="0">
              <a:solidFill>
                <a:srgbClr val="0070C0"/>
              </a:solidFill>
            </a:endParaRPr>
          </a:p>
          <a:p>
            <a:pPr marL="0" indent="0">
              <a:buNone/>
            </a:pPr>
            <a:br>
              <a:rPr lang="en-US" b="1" dirty="0">
                <a:solidFill>
                  <a:srgbClr val="0070C0"/>
                </a:solidFill>
              </a:rPr>
            </a:br>
            <a:endParaRPr lang="en-US" b="1" dirty="0">
              <a:solidFill>
                <a:srgbClr val="0070C0"/>
              </a:solidFill>
            </a:endParaRPr>
          </a:p>
          <a:p>
            <a:endParaRPr lang="en-US" sz="2800" b="1" dirty="0">
              <a:solidFill>
                <a:srgbClr val="0070C0"/>
              </a:solidFill>
            </a:endParaRPr>
          </a:p>
        </p:txBody>
      </p:sp>
    </p:spTree>
    <p:extLst>
      <p:ext uri="{BB962C8B-B14F-4D97-AF65-F5344CB8AC3E}">
        <p14:creationId xmlns:p14="http://schemas.microsoft.com/office/powerpoint/2010/main" val="3160437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a:bodyPr>
          <a:lstStyle/>
          <a:p>
            <a:endParaRPr lang="en-US" sz="2200" dirty="0">
              <a:solidFill>
                <a:srgbClr val="0070C0"/>
              </a:solidFill>
            </a:endParaRPr>
          </a:p>
          <a:p>
            <a:pPr marL="0" indent="0">
              <a:buNone/>
            </a:pPr>
            <a:endParaRPr lang="en-US" sz="2200" dirty="0">
              <a:solidFill>
                <a:srgbClr val="0070C0"/>
              </a:solidFill>
            </a:endParaRPr>
          </a:p>
          <a:p>
            <a:pPr marL="0" indent="0">
              <a:buNone/>
            </a:pPr>
            <a:endParaRPr lang="en-US" sz="2200" dirty="0">
              <a:solidFill>
                <a:srgbClr val="0070C0"/>
              </a:solidFill>
            </a:endParaRPr>
          </a:p>
          <a:p>
            <a:pPr marL="0" indent="0">
              <a:buNone/>
            </a:pP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64" y="2168080"/>
            <a:ext cx="4645152" cy="348386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3264" y="2694432"/>
            <a:ext cx="4949952" cy="3712464"/>
          </a:xfrm>
          <a:prstGeom prst="rect">
            <a:avLst/>
          </a:prstGeom>
        </p:spPr>
      </p:pic>
    </p:spTree>
    <p:extLst>
      <p:ext uri="{BB962C8B-B14F-4D97-AF65-F5344CB8AC3E}">
        <p14:creationId xmlns:p14="http://schemas.microsoft.com/office/powerpoint/2010/main" val="2679160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a:bodyPr>
          <a:lstStyle/>
          <a:p>
            <a:endParaRPr lang="en-US" sz="2200" dirty="0">
              <a:solidFill>
                <a:srgbClr val="0070C0"/>
              </a:solidFill>
            </a:endParaRPr>
          </a:p>
          <a:p>
            <a:pPr marL="0" indent="0">
              <a:buNone/>
            </a:pPr>
            <a:endParaRPr lang="en-US" sz="2200" dirty="0">
              <a:solidFill>
                <a:srgbClr val="0070C0"/>
              </a:solidFill>
            </a:endParaRPr>
          </a:p>
          <a:p>
            <a:pPr marL="0" indent="0">
              <a:buNone/>
            </a:pPr>
            <a:endParaRPr lang="en-US" sz="2200" dirty="0">
              <a:solidFill>
                <a:srgbClr val="0070C0"/>
              </a:solidFill>
            </a:endParaRPr>
          </a:p>
          <a:p>
            <a:pPr marL="0" indent="0">
              <a:buNone/>
            </a:pP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64" y="2168080"/>
            <a:ext cx="4645152" cy="348386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3264" y="2694432"/>
            <a:ext cx="4949952" cy="3712464"/>
          </a:xfrm>
          <a:prstGeom prst="rect">
            <a:avLst/>
          </a:prstGeom>
        </p:spPr>
      </p:pic>
    </p:spTree>
    <p:extLst>
      <p:ext uri="{BB962C8B-B14F-4D97-AF65-F5344CB8AC3E}">
        <p14:creationId xmlns:p14="http://schemas.microsoft.com/office/powerpoint/2010/main" val="3324175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solidFill>
                <a:latin typeface="Eras Bold ITC" panose="020B0907030504020204" pitchFamily="34" charset="0"/>
              </a:rPr>
              <a:t>The Facilitating Our Future Series</a:t>
            </a:r>
          </a:p>
        </p:txBody>
      </p:sp>
      <p:sp>
        <p:nvSpPr>
          <p:cNvPr id="5" name="Content Placeholder 4"/>
          <p:cNvSpPr>
            <a:spLocks noGrp="1"/>
          </p:cNvSpPr>
          <p:nvPr>
            <p:ph idx="1"/>
          </p:nvPr>
        </p:nvSpPr>
        <p:spPr>
          <a:xfrm>
            <a:off x="838200" y="1825625"/>
            <a:ext cx="10515600" cy="4168775"/>
          </a:xfrm>
        </p:spPr>
        <p:txBody>
          <a:bodyPr>
            <a:normAutofit/>
          </a:bodyPr>
          <a:lstStyle/>
          <a:p>
            <a:endParaRPr lang="en-US" sz="2200" dirty="0">
              <a:solidFill>
                <a:srgbClr val="0070C0"/>
              </a:solidFill>
            </a:endParaRPr>
          </a:p>
          <a:p>
            <a:pPr marL="0" indent="0">
              <a:buNone/>
            </a:pPr>
            <a:endParaRPr lang="en-US" sz="2200" dirty="0">
              <a:solidFill>
                <a:srgbClr val="0070C0"/>
              </a:solidFill>
            </a:endParaRPr>
          </a:p>
          <a:p>
            <a:pPr marL="0" indent="0">
              <a:buNone/>
            </a:pPr>
            <a:endParaRPr lang="en-US" sz="2200" dirty="0">
              <a:solidFill>
                <a:srgbClr val="0070C0"/>
              </a:solidFill>
            </a:endParaRPr>
          </a:p>
          <a:p>
            <a:pPr marL="0" indent="0">
              <a:buNone/>
            </a:pP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64" y="2168080"/>
            <a:ext cx="4645152" cy="348386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3264" y="2694432"/>
            <a:ext cx="4949952" cy="3712464"/>
          </a:xfrm>
          <a:prstGeom prst="rect">
            <a:avLst/>
          </a:prstGeom>
        </p:spPr>
      </p:pic>
    </p:spTree>
    <p:extLst>
      <p:ext uri="{BB962C8B-B14F-4D97-AF65-F5344CB8AC3E}">
        <p14:creationId xmlns:p14="http://schemas.microsoft.com/office/powerpoint/2010/main" val="2227225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979</TotalTime>
  <Words>490</Words>
  <Application>Microsoft Office PowerPoint</Application>
  <PresentationFormat>Widescreen</PresentationFormat>
  <Paragraphs>70</Paragraphs>
  <Slides>15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Bradley Hand ITC</vt:lpstr>
      <vt:lpstr>Calibri</vt:lpstr>
      <vt:lpstr>Calibri Light</vt:lpstr>
      <vt:lpstr>Eras Bold ITC</vt:lpstr>
      <vt:lpstr>Office Theme</vt:lpstr>
      <vt:lpstr>PowerPoint Presentation</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lpstr>The Facilitating Our Future Series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Garza, Marisa</dc:creator>
  <cp:lastModifiedBy>Byus, Kent</cp:lastModifiedBy>
  <cp:revision>70</cp:revision>
  <cp:lastPrinted>2022-04-08T17:08:18Z</cp:lastPrinted>
  <dcterms:created xsi:type="dcterms:W3CDTF">2020-09-02T22:21:52Z</dcterms:created>
  <dcterms:modified xsi:type="dcterms:W3CDTF">2022-04-26T15:48:16Z</dcterms:modified>
</cp:coreProperties>
</file>